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4" r:id="rId19"/>
    <p:sldId id="273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1" r:id="rId36"/>
    <p:sldId id="293" r:id="rId3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471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tmp>
</file>

<file path=ppt/media/image30.tmp>
</file>

<file path=ppt/media/image31.tmp>
</file>

<file path=ppt/media/image32.tmp>
</file>

<file path=ppt/media/image3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47421-1471-4E36-8CA8-765229048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5A38D-1ED1-48CD-AA90-C9A0EE4F2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F024C-03D8-4297-9DA6-A4FA8A435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2D55E-B75E-4B32-9C9A-CD9F8334E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112EB-F634-4492-B4CA-6FF936F6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025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0C89-73B1-4D24-9CDE-A0D098665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474824-69BC-4078-B08F-316B6E4BF8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95B9D-0BD3-428E-8499-F470DC4D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056A1-EF4B-4BB5-812B-D4AEF272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47819-E157-4579-9B8C-9424C8A1C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7279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B0276C-4704-4255-BEEF-53CADC8FC7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4268B-2C18-40A9-B859-8A7F07A13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B11E1-9393-4EB2-9AE1-B51FC3FB4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82D03-0879-41A4-94D4-70977EF29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471C5-C4B6-4DEE-B28F-47E29E856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3891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14C2D-571B-4832-9BF2-B275E8EFC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7A600-B74B-4B38-84C8-4D5B6CA76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573DF-2E0C-49FD-BB09-9FF883BBE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D5DB9-E214-4E32-A9F2-EDBAC57FF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23E1B-EFF9-4C6A-B80B-BCB910C0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558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2D2D-EE3F-4DF9-86FE-851208A7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133EF-8CFB-4E45-9431-75103FE93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072BD-86B5-496E-90F3-5F263EC9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3E77F-BB55-49A5-B54D-C3A2B03DC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87F08-D176-42C3-9612-3563F0A13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405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886C1-D783-4AA6-B635-66AC595D5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6E876-E0CA-4639-B269-7A4916724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42815-45CF-4608-AEFA-B7B745DD8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E774A-F76F-4DF2-A10D-314EC7003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68C534-BEC7-462E-B309-B39875C7E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E05BE-D7DF-4449-B4CD-6E1DB4DD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8846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267FC-C08A-4C63-92B1-821541B8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6D8C7-30C0-4949-A481-E0DE1D914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5A27E-1F8F-439B-94DA-DC0A761F8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587D2-FACC-4F91-BC0A-EB5A6E03A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DE940-9A95-4BE6-B9AA-99B8EEEA76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75AC0B-078B-4F5B-875F-1188401D9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5E9861-22E2-41BA-A89B-F3C399C41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DA806A-3700-43EF-8F50-2F8FB923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5990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AA206-DE8D-4B90-BE20-CA5B6420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7CA8C6-C653-47BB-8D88-0F9780E1C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56DBB-1478-4735-B40B-7AED8F318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1E86D-53C8-45C5-A1AB-C6DF76917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323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CFD3A3-76C6-473F-8E1D-2A826F1A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29D895-1EF8-4AA8-B8A7-346B372CB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7F82EC-B191-4687-AB82-63EBE0C8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3557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E2D5-4F17-4C99-80C1-B7981F8B4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527C5-06B9-4115-A4BE-3BFF91F19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A7B72-F645-4467-BEA3-8BDABED6A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3264-7311-4016-BD17-8BF48BB24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621A4F-C530-46D0-A66D-2C07EA398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08602-2196-4FB8-864F-EC588938C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8817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37551-6C26-4F2F-A7FE-BF018CE4C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228F08-75FD-4166-82A0-CF54C0C748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DF794-03C6-492F-9CFA-97B4F36CE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D1F236-C9B6-4A11-B525-35FDA113B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C054B-D3F3-45C6-AFD3-6F40AC2E7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01219-10E1-4DCE-8CF6-C4D701319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068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0EB413-630C-4085-8C21-023643F92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A868C-E278-4444-8A36-892DAC172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2F533-A613-4740-B06D-1748C4C6D7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593E5-1EF6-4639-A68D-882753A5ADEF}" type="datetimeFigureOut">
              <a:rPr lang="it-IT" smtClean="0"/>
              <a:t>30/04/2020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85E9A-3E3B-4A10-8587-2414FC8C9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94DC4-E784-4157-882E-879C095A9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392A6-BA81-42D7-800D-FE1B49E219B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866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mp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pastglobalchanges.org/about/general-overview" TargetMode="Externa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41/ia.40.7.1" TargetMode="External"/><Relationship Id="rId2" Type="http://schemas.openxmlformats.org/officeDocument/2006/relationships/hyperlink" Target="https://doi.org/10.1163/9789004353619_008" TargetMode="Externa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gasmasquerade.wordpress.com/2015/01/11/public-archaeology-some-common-types/" TargetMode="External"/><Relationship Id="rId3" Type="http://schemas.openxmlformats.org/officeDocument/2006/relationships/hyperlink" Target="http://www.memoryscapes.wordpress/blog/" TargetMode="External"/><Relationship Id="rId7" Type="http://schemas.openxmlformats.org/officeDocument/2006/relationships/hyperlink" Target="https://research.gsd.harvard.edu/real/portfolio/sensory-experience-and-the-city/" TargetMode="External"/><Relationship Id="rId2" Type="http://schemas.openxmlformats.org/officeDocument/2006/relationships/hyperlink" Target="http://www.jonswords.com/blo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search.gsd.harvard.edu/real/portfolio/chroma/" TargetMode="External"/><Relationship Id="rId11" Type="http://schemas.openxmlformats.org/officeDocument/2006/relationships/hyperlink" Target="http://www.mitchmartinez.com/" TargetMode="External"/><Relationship Id="rId5" Type="http://schemas.openxmlformats.org/officeDocument/2006/relationships/hyperlink" Target="https://research.gsd.harvard.edu/real/portfolio/pulsus/" TargetMode="External"/><Relationship Id="rId10" Type="http://schemas.openxmlformats.org/officeDocument/2006/relationships/hyperlink" Target="http://www.pexels.com/" TargetMode="External"/><Relationship Id="rId4" Type="http://schemas.openxmlformats.org/officeDocument/2006/relationships/hyperlink" Target="http://www.immersence.com/osmose/" TargetMode="External"/><Relationship Id="rId9" Type="http://schemas.openxmlformats.org/officeDocument/2006/relationships/hyperlink" Target="https://www.artsy.net/article/artsy-editorial-virtual-reality-is-the-most-powerful-artistic-medium-of-our-tim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F0A-D5FD-44C8-9BB5-9CBC37D49A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98538-A23E-4045-ACDC-C560B0FD9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61607E-ECDD-4877-B8AB-599E3B6DC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86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D2D882-78B7-4076-B314-E19945D21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48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D0006-C9FF-42EB-9A53-2A8E5CA23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85" y="0"/>
            <a:ext cx="11375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08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DE93DC-3063-4010-BC93-029E9D8E6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47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E7A3B-5AC1-421D-9875-0C20B6AC3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35"/>
            <a:ext cx="12192000" cy="676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879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F2A563-0B15-4806-9902-7246FFF4A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600"/>
            <a:ext cx="12192000" cy="64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0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1A764D-06E0-4627-A33A-734ABE6A5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27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98650F-5722-46BB-BD6F-DC10445A8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72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6DFEAC-ED2E-4812-B656-1E3E8AF4B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6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7E2B0C-05D4-4422-BF69-B360B23A0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19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0DB312-6FBD-4476-B230-97A6781F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92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64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0C3579-37DA-46B1-906C-FE4B0571D2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25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56D490-5D7B-4A0D-B9B8-C6AF9D262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17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7B2116-FA16-4705-8FB5-E70F5E3F4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11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AE0FFB-C136-407F-9025-10DF33712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64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2E89F1-D21F-4423-B416-542C89DD5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15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45A715-70D4-43EB-A817-5B9710F79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552"/>
            <a:ext cx="12192000" cy="645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36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505705-93AF-4BCE-AAF8-92DD41902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48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C97DEF-590B-4553-998B-C85B7919A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8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646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09B1B6-468D-410B-B126-45095F2E3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66"/>
            <a:ext cx="12192000" cy="678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40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AC807D-C482-47C0-96A9-54B7157AC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30" y="0"/>
            <a:ext cx="11571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566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243EB-1987-4A2B-BFF4-C77AF4DAC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9" y="0"/>
            <a:ext cx="118704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70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B958C2-C41C-4E4B-A715-0D1D53A57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16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15F5F2-A76C-4C89-8A3E-652CE1492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90"/>
            <a:ext cx="12192000" cy="674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5015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F40FEB-F376-4DF5-86D4-A9D8FF8FE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0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010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43FEA0-8F55-47ED-A625-C22A2932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90"/>
            <a:ext cx="12192000" cy="674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818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CAF078-49B8-41A7-8913-D7EC098A1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556"/>
            <a:ext cx="12192000" cy="611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23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370F080-D32A-469F-B08E-6D6E27FDA2B8}"/>
              </a:ext>
            </a:extLst>
          </p:cNvPr>
          <p:cNvSpPr/>
          <p:nvPr/>
        </p:nvSpPr>
        <p:spPr>
          <a:xfrm>
            <a:off x="0" y="225398"/>
            <a:ext cx="12192000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Geoarchaeological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general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Europe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Arnaud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Poulenard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Giguet-Covex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Wilhelm, B.,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Révillon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Jenny, J.P.,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Revel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Enters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Bajard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Fouinat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Doyen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Simonneau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Pignol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Chapron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Vannière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Sabatier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2016.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Erosion under climate and human pressures: An alpine lake sediment perspective. Quaternary Science Reviews 152: 1-18.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Benito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G., Macklin, M. G.,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Panin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Rossato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Fontana, A., Jones, A. F., Machado, M.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Matlakhova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Mozzi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Zielhofer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2015. Recurring flood distribution patterns related to short-term Holocene climatic variability, Nature, Scientific Reports 5: 16398.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 </a:t>
            </a:r>
            <a:r>
              <a:rPr lang="it-IT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Coninck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Francus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2015.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ITRAX Core Scanner: a non-destructive tool for the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chemostratigraphic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analysis of drill cuttings and split cores by X-ray fluorescence (XRF). 10.13140/RG.2.2.31115.39201.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Feyen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Dankers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Bódis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K.,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Salamon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 &amp;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Barredo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 I., 2011. Fluvial flood-risk in Europe in present and future climates. Climate Change</a:t>
            </a:r>
            <a:r>
              <a:rPr lang="en-GB" sz="14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112: 47–62.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Hadler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H.,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Vött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Newig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Emde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K.,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Finkler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Fischer, P.,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Willershäuser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T., 2016. Geomorphological evidence of marshland destruction in north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Frisia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(German North Sea coast) by the Grote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Mandrenke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1362 AD.</a:t>
            </a: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Proceeding Ex-Aqua 2016: Palaeohydrological extreme events, Evidence and archives (Sept. 26</a:t>
            </a:r>
            <a:r>
              <a:rPr lang="en-GB" sz="1400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en-GB" sz="1400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Oct., Padua, IT).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Jenny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 P., Wilhelm, B., Arnaud, F., Sabatier, P.,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Giguet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Covex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Mélo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Fanget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Malet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Ployon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Perga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E., 2014. A 4D sedimentological approach to reconstructing the flood frequency and intensity of the Rhône River (Lake Bourget, NW European Alps), Journal of Paleolimnology · April 2014.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Lowemark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2019. Practical guidelines and recent advances in the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Itrax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XRF core-scanning procedure. Quaternary International 514:16-29.</a:t>
            </a: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Merz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Aerts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Arnbjerg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-Nielsen, K.,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Baldi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Becker,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Bichet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Blöschl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G., Bouwer, L. M.,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Brauer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Cioffi, F., Delgado, J. M.,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Gocht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Guzzetti, F., Harrigan, S.,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Hirschboeck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K.,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Kilsby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Kron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W., Kwon, H. H.,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Lall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U., Merz, R., Nissen, K.,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Salvatti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Swierczynski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Ulbrich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U.,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Viglione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Ward, P.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Weiler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Wilhelm, B.,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Nied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2014. Floods and climate: emerging perspectives for flood-risk assessment and management, Natural Hazards Earth System Science 14: 1921–1942.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Rossato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Fontana, A., Mozzi, P., 2015.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Meta-analysis of a Holocene 14C database for the detection of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paleohydrological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crisis in the Venetian–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Friulian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Plain (NE Italy). 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Catena 130: 34-45.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Sofia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G., Roder, G., Dalla Fontana, G.,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Tarolli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2017.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Flood dynamics in urbanised landscapes: 100 years of climate and humans’ interaction. Scientific Reports 7, Article number: 40527.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Toonen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W. H.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Foulds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 A., Macklin, M. G., Lewin, J., 2017. Events, episodes, and phases: Signal from noise in flood-sediment archives. The Geological Society of America.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Toonen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Middelkoop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H.,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Konijnendijk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T.Y.M., Macklin, M., Cohen, K. 2016. The influence of hydroclimatic variability on flood frequency in the Lower Rhine. Earth Surface Processes and Landforms. 41. n/a-n/a. 10.1002/esp.3953.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Toonen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W. H. J.,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Winkels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 G., Cohen, K. M,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A.,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Middelkoop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H., 2015. Lower Rhine historical flood magnitudes of the last 450 years reproduced from grain-size measurement of floods deposits using End Member Modelling. Catena 130: 69-81.</a:t>
            </a:r>
          </a:p>
          <a:p>
            <a:r>
              <a:rPr lang="en-GB" sz="1400" dirty="0"/>
              <a:t>Link:</a:t>
            </a:r>
            <a:endParaRPr lang="it-IT" sz="1400" dirty="0"/>
          </a:p>
          <a:p>
            <a:r>
              <a:rPr lang="en-GB" sz="1400" u="sng" dirty="0">
                <a:hlinkClick r:id="rId2"/>
              </a:rPr>
              <a:t>http://pastglobalchanges.org/about/general-overview</a:t>
            </a:r>
            <a:endParaRPr lang="it-IT" sz="1400" dirty="0"/>
          </a:p>
          <a:p>
            <a:pPr>
              <a:spcAft>
                <a:spcPts val="0"/>
              </a:spcAft>
            </a:pPr>
            <a:endParaRPr lang="en-GB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8218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001ADF-1015-4DB0-93F2-AC500F3D2337}"/>
              </a:ext>
            </a:extLst>
          </p:cNvPr>
          <p:cNvSpPr/>
          <p:nvPr/>
        </p:nvSpPr>
        <p:spPr>
          <a:xfrm>
            <a:off x="0" y="0"/>
            <a:ext cx="12014200" cy="6771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Adria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Corrò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E., Mozzi, P., 2017.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 Matters. Geoarchaeology of the city of Adria and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palaeohydrographic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variations (Po Delta, Northern Italy), in Journal of Archaeological Science: Reports, 15: 482-491.  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https://doi.org/10.1016/j.jasrep.2016.08.001.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Mozzi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Piovan, S., Corrò., E., 2020.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Drivers and impact of abrupt River changes in the Adige alluvial plain and northern Po Delta.</a:t>
            </a: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Quaternary International.</a:t>
            </a: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DOI: 10.1016/j.quaint.2018.10.024.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Piovan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Mozzi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Zecchin, M., 2012. The interplay between adjacent Adige and Po alluvial systems and deltas in the late Holocene (Northern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ltaly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Géomorphologie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relief,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processus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environnement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4: 427-440.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Mira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Corrò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Moine, C.,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Primon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2019. Time travelling. Multidisciplinary solutions to reveal historical landscape and settlements (the case study of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Sant'Ilario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Mira, VE), S.G. and L.O.E., (Eds.), Mediterranean Landscapes in Post Antiquity: New Frontiers and New Perspectives, Cambridge.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Corrò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E., Moine, C.,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Primon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2018.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Setting the Scene: The Role of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Sant’Ilario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Monastery in Early Medieval Venice in Light of Recent Landscape Studies, S.G. and S.G., Venice and Its Neighbours from the 8th to 11th Century, Brill, 116-141. DOI: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https://doi.org/10.1163/9789004353619_008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spcAft>
                <a:spcPts val="0"/>
              </a:spcAft>
            </a:pPr>
            <a:endParaRPr lang="en-GB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400" dirty="0"/>
              <a:t>Digital Archaeology general reference:</a:t>
            </a:r>
            <a:endParaRPr lang="it-IT" sz="1400" dirty="0"/>
          </a:p>
          <a:p>
            <a:r>
              <a:rPr lang="en-GB" sz="1400" b="1" dirty="0" err="1"/>
              <a:t>Averett</a:t>
            </a:r>
            <a:r>
              <a:rPr lang="en-GB" sz="1400" dirty="0"/>
              <a:t>, E.W., Gordon, J., Counts, D. 2017. Mobilizing the Past for a Digital Future: The Potential of Digital</a:t>
            </a:r>
            <a:endParaRPr lang="it-IT" sz="1400" dirty="0"/>
          </a:p>
          <a:p>
            <a:r>
              <a:rPr lang="en-GB" sz="1400" dirty="0"/>
              <a:t>Archaeology. Grant: NEH Digital Humanities Start-Up Level I, #HD-51851-14, Grantee Institution: Creighton University: http://dx.doi.org/10.17613/M6HJ56.</a:t>
            </a:r>
            <a:endParaRPr lang="it-IT" sz="1400" dirty="0"/>
          </a:p>
          <a:p>
            <a:r>
              <a:rPr lang="en-GB" sz="1400" b="1" dirty="0"/>
              <a:t>Huggett</a:t>
            </a:r>
            <a:r>
              <a:rPr lang="en-GB" sz="1400" dirty="0"/>
              <a:t>, J., 2017. The apparatus of digital archaeology. Internet Archaeology 44.</a:t>
            </a:r>
            <a:endParaRPr lang="it-IT" sz="1400" dirty="0"/>
          </a:p>
          <a:p>
            <a:r>
              <a:rPr lang="en-GB" sz="1400" b="1" dirty="0" err="1"/>
              <a:t>Moshenska</a:t>
            </a:r>
            <a:r>
              <a:rPr lang="en-GB" sz="1400" dirty="0"/>
              <a:t>, G., </a:t>
            </a:r>
            <a:r>
              <a:rPr lang="en-GB" sz="1400" dirty="0" err="1"/>
              <a:t>Bonacchi</a:t>
            </a:r>
            <a:r>
              <a:rPr lang="en-GB" sz="1400" dirty="0"/>
              <a:t>, C. 2015. Critical Reflections on Digital Public Archaeology, Internet Archaeology 40. </a:t>
            </a:r>
            <a:r>
              <a:rPr lang="en-GB" sz="1400" dirty="0">
                <a:hlinkClick r:id="rId3"/>
              </a:rPr>
              <a:t>https://doi.org/10.11141/ia.40.7.1</a:t>
            </a:r>
            <a:r>
              <a:rPr lang="en-GB" sz="1400" dirty="0"/>
              <a:t>.</a:t>
            </a: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Richardson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2013. A Digital Public Archaeology? Papers from the Institute of Archaeology, 23(1): 1-12, DOI: http://dx.doi.org/10.5334/pia.431.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Siart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Forbriger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M.,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Bubenzer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O., 2018. Digital Geoarchaeology: Bridging the Gap Between Archaeology, Geosciences and Computer Sciences. S. C., F. M., B. O. (eds), Digital Geoarchaeology. Natural Science in Archaeology. Springer, Cham.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general reference: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Boisclair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2017. Variations connectives de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l'installation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interactive. Inter, art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actuel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n°125 – </a:t>
            </a:r>
            <a:r>
              <a:rPr lang="en-GB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Connectivités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125: 20-23.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Davis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2003. Rethinking VR: Key Concepts and Concerns. Hybrid Reality: Art, Technology and the Human Factors: 253-262.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Malpas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J., (ed) 2011. The Place of Landscape: Concepts, Contexts, Studies. Cambridge, MA, US: The MIT press, 19-22, 26.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D’Eredità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A., Falcone, A.,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Pate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D., Romi, P. 2016. Strategie di divulgazione dell’archeologia online: metodologie, strumenti e obiettivi. Dalla redazione del piano editoriale alla misurazione dei risultati. Archeologia e Calcolatori 27:331-356.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Roussou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Servi, K., </a:t>
            </a:r>
            <a:r>
              <a:rPr lang="it-IT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Ripanti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F. 2017.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Engaging visitors of archaeological sites through "emotive" storytelling experiences: A pilot at the Ancient Agora of Athens. </a:t>
            </a: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Archeologia e Calcolatori 28.</a:t>
            </a:r>
          </a:p>
          <a:p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3967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ADCDB7-96F6-4620-B45A-2728ADAF2F49}"/>
              </a:ext>
            </a:extLst>
          </p:cNvPr>
          <p:cNvSpPr/>
          <p:nvPr/>
        </p:nvSpPr>
        <p:spPr>
          <a:xfrm>
            <a:off x="270932" y="151179"/>
            <a:ext cx="10295467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Links: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http://www.jonswords.com/blog</a:t>
            </a:r>
            <a:endParaRPr lang="it-I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http://www.memoryscapes.wordpress/blog/</a:t>
            </a:r>
            <a:endParaRPr lang="it-I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http://www.immersence.com/osmose/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https://research.gsd.harvard.edu/real/portfolio/pulsus/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https://research.gsd.harvard.edu/real/portfolio/chroma/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https://research.gsd.harvard.edu/real/portfolio/sensory-experience-and-the-city/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8"/>
              </a:rPr>
              <a:t>https://gasmasquerade.wordpress.com/2015/01/11/public-archaeology-some-common-types/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it-IT" sz="14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www.innovatorsinculturalheritage.eu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"Virtual Reality Is the Most Powerful Medium of Our Time." Artsy. Molly Gottschalk, ed. (March 16th, 2016), illus. : </a:t>
            </a:r>
            <a:r>
              <a:rPr lang="en-GB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https://www.artsy.net/article/artsy-editorial-virtual-reality-is-the-most-powerful-artistic-medium-of-our-time</a:t>
            </a:r>
            <a:endParaRPr lang="en-GB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GB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Sound and video:</a:t>
            </a:r>
          </a:p>
          <a:p>
            <a:pPr>
              <a:spcAft>
                <a:spcPts val="0"/>
              </a:spcAft>
            </a:pPr>
            <a:r>
              <a:rPr lang="en-GB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www. Pixabay.com</a:t>
            </a:r>
          </a:p>
          <a:p>
            <a:pPr>
              <a:spcAft>
                <a:spcPts val="0"/>
              </a:spcAft>
            </a:pPr>
            <a:r>
              <a:rPr lang="en-GB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www.pexels.com</a:t>
            </a:r>
            <a:endParaRPr lang="en-GB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GB" sz="14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www.mitchmartinez.com</a:t>
            </a:r>
            <a:endParaRPr lang="en-GB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GB" sz="14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Special thanks:</a:t>
            </a:r>
          </a:p>
          <a:p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www.drawlight.net</a:t>
            </a:r>
          </a:p>
          <a:p>
            <a:pPr>
              <a:spcAft>
                <a:spcPts val="0"/>
              </a:spcAft>
            </a:pPr>
            <a:endParaRPr lang="it-I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931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B1226E-88ED-4833-BD69-8226FB76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582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B5BFF7-BB74-473E-A084-931DC821D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2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B310C6-ECB0-4C6D-8221-AB1E3A8811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2"/>
          <a:stretch/>
        </p:blipFill>
        <p:spPr>
          <a:xfrm>
            <a:off x="0" y="0"/>
            <a:ext cx="12192000" cy="685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9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38737B-7CE9-4D4B-AE81-C89DE54F8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94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423F39-F87C-4D9F-99BA-7BA91D399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8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83F8A7-C3EA-4D23-8251-63361319D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346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1649</Words>
  <Application>Microsoft Office PowerPoint</Application>
  <PresentationFormat>Widescreen</PresentationFormat>
  <Paragraphs>66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Elisa Corrò</dc:creator>
  <cp:lastModifiedBy>Elisa Corrò</cp:lastModifiedBy>
  <cp:revision>22</cp:revision>
  <dcterms:created xsi:type="dcterms:W3CDTF">2020-04-30T12:21:38Z</dcterms:created>
  <dcterms:modified xsi:type="dcterms:W3CDTF">2020-04-30T13:03:53Z</dcterms:modified>
</cp:coreProperties>
</file>

<file path=docProps/thumbnail.jpeg>
</file>